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423" r:id="rId4"/>
    <p:sldId id="264" r:id="rId5"/>
    <p:sldId id="42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NG, Yau Lun Felix" initials="CYLF" lastIdx="1" clrIdx="0">
    <p:extLst>
      <p:ext uri="{19B8F6BF-5375-455C-9EA6-DF929625EA0E}">
        <p15:presenceInfo xmlns:p15="http://schemas.microsoft.com/office/powerpoint/2012/main" userId="S-1-5-21-3408869727-1308696640-725007503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7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8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quake-papers/painless-conjugate-gradient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22DE-16C8-4F28-B1A9-B9489344E9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HK" dirty="0"/>
              <a:t>PHYS4061</a:t>
            </a:r>
            <a:br>
              <a:rPr lang="en-HK" dirty="0"/>
            </a:br>
            <a:r>
              <a:rPr lang="en-HK" dirty="0"/>
              <a:t>Project A part </a:t>
            </a:r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Ⅳ</a:t>
            </a:r>
            <a:endParaRPr lang="en-H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B05D6-DDD5-4C72-99CE-2A45CC5EF2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HK" dirty="0"/>
              <a:t>25</a:t>
            </a:r>
            <a:r>
              <a:rPr lang="en-US" dirty="0"/>
              <a:t>/</a:t>
            </a:r>
            <a:r>
              <a:rPr lang="en-HK" dirty="0"/>
              <a:t>10/2022</a:t>
            </a:r>
          </a:p>
        </p:txBody>
      </p:sp>
    </p:spTree>
    <p:extLst>
      <p:ext uri="{BB962C8B-B14F-4D97-AF65-F5344CB8AC3E}">
        <p14:creationId xmlns:p14="http://schemas.microsoft.com/office/powerpoint/2010/main" val="3349038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76B6F-84EA-4D0B-B7C2-57BB9AE56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K" dirty="0"/>
              <a:t>Project A part </a:t>
            </a:r>
            <a:r>
              <a:rPr lang="en-HK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Ⅳ</a:t>
            </a:r>
            <a:br>
              <a:rPr lang="en-HK" dirty="0"/>
            </a:br>
            <a:r>
              <a:rPr lang="en-HK" dirty="0"/>
              <a:t>Total energy minimization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96228-B7F6-4F71-AE57-6D0F1879A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85224"/>
            <a:ext cx="9243281" cy="4600938"/>
          </a:xfrm>
        </p:spPr>
        <p:txBody>
          <a:bodyPr>
            <a:normAutofit fontScale="92500"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en-US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Write a subroutine of Steepest Decent in LJ Potential (50%) and Conjugate Gradient method in the potential you choose in lab 3 (50%) for minimization of total energy. Test these methods by randomly displacing atoms (very small displacements), and then relaxing the atoms to their equilibrium positions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zh-CN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Plot the starting and the ending positions of your crystal structures using VMD. You may get 10% bonus if you implement CG in SW/</a:t>
            </a:r>
            <a:r>
              <a:rPr lang="en-US" altLang="zh-CN" sz="17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Tersoff</a:t>
            </a:r>
            <a:r>
              <a:rPr lang="en-US" altLang="zh-CN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 or EAM potentials, but your total score is capped at 100%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altLang="zh-CN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You should submit two codes (LJ and CG), four .</a:t>
            </a:r>
            <a:r>
              <a:rPr lang="en-US" altLang="zh-CN" sz="17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xyz</a:t>
            </a:r>
            <a:r>
              <a:rPr lang="en-US" altLang="zh-CN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 files (one start and end for each ) </a:t>
            </a:r>
            <a:r>
              <a:rPr lang="en-US" altLang="zh-CN" sz="17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zh-CN" sz="17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plot the energy against the step for each cases</a:t>
            </a:r>
            <a:r>
              <a:rPr lang="en-US" altLang="zh-CN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, and README files including which systems you used and literature references.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(Hint: </a:t>
            </a:r>
            <a:r>
              <a:rPr lang="en-US" altLang="zh-CN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Before simulating hundreds of particles, you can test your code with only a few particles)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altLang="zh-CN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Deadline: </a:t>
            </a:r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Dec 6</a:t>
            </a:r>
            <a:r>
              <a:rPr lang="en-US" altLang="zh-CN" sz="1700" b="1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th</a:t>
            </a:r>
            <a:r>
              <a:rPr lang="en-US" altLang="zh-CN" sz="17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23:59 (late submission will deduct the marks)  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altLang="zh-CN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no later than the Dec 23</a:t>
            </a:r>
            <a:r>
              <a:rPr lang="en-US" altLang="zh-CN" sz="1700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rd</a:t>
            </a:r>
            <a:r>
              <a:rPr lang="en-US" altLang="zh-CN" sz="1700" dirty="0">
                <a:solidFill>
                  <a:srgbClr val="000000"/>
                </a:solidFill>
                <a:latin typeface="Times New Roman" panose="02020603050405020304" pitchFamily="18" charset="0"/>
              </a:rPr>
              <a:t>  23:59 (The last day of exam week)</a:t>
            </a:r>
            <a:endParaRPr lang="en-US" sz="17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en-US" sz="17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1855950-01F1-FD99-C230-CA5E9508DEAA}"/>
              </a:ext>
            </a:extLst>
          </p:cNvPr>
          <p:cNvSpPr txBox="1"/>
          <p:nvPr/>
        </p:nvSpPr>
        <p:spPr>
          <a:xfrm>
            <a:off x="3049588" y="3247509"/>
            <a:ext cx="60991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HK" altLang="en-US" b="0" dirty="0">
                <a:effectLst/>
              </a:rPr>
              <a:t> </a:t>
            </a:r>
            <a:endParaRPr lang="zh-HK" altLang="en-US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41CF7F53-0679-A297-69FD-192C128AA276}"/>
              </a:ext>
            </a:extLst>
          </p:cNvPr>
          <p:cNvSpPr txBox="1"/>
          <p:nvPr/>
        </p:nvSpPr>
        <p:spPr>
          <a:xfrm>
            <a:off x="3049588" y="3247509"/>
            <a:ext cx="60991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HK" altLang="en-US" b="0" dirty="0">
                <a:effectLst/>
              </a:rPr>
              <a:t> 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04693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A29ADC-3170-891A-E30C-3FD0F2296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>
                <a:latin typeface="+mn-lt"/>
              </a:rPr>
              <a:t>Recommended Reading</a:t>
            </a:r>
            <a:endParaRPr lang="zh-HK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CC3A6E-CB87-FE5A-1377-1084457F2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HK" sz="1800" b="0" i="0" u="none" strike="noStrike" dirty="0">
                <a:solidFill>
                  <a:srgbClr val="000000"/>
                </a:solidFill>
                <a:effectLst/>
                <a:hlinkClick r:id="rId2"/>
              </a:rPr>
              <a:t>https://www.cs.cmu.edu/~quake-papers/painless-conjugate-gradient.pdf</a:t>
            </a:r>
            <a:endParaRPr lang="en-US" altLang="zh-HK" sz="18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en-US" altLang="zh-HK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altLang="zh-HK" dirty="0">
                <a:solidFill>
                  <a:srgbClr val="000000"/>
                </a:solidFill>
              </a:rPr>
              <a:t>This Paper covers the Theory of SD and CG and provides pseudo code as reference</a:t>
            </a:r>
          </a:p>
          <a:p>
            <a:pPr marL="0" indent="0">
              <a:buNone/>
            </a:pPr>
            <a:endParaRPr lang="en-US" altLang="zh-HK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altLang="zh-HK" dirty="0">
                <a:solidFill>
                  <a:srgbClr val="000000"/>
                </a:solidFill>
              </a:rPr>
              <a:t>You can also reference lecture notes for how to perform SD and CG</a:t>
            </a:r>
          </a:p>
          <a:p>
            <a:pPr marL="0" indent="0">
              <a:buNone/>
            </a:pPr>
            <a:endParaRPr lang="en-US" altLang="zh-HK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altLang="zh-HK" dirty="0">
                <a:solidFill>
                  <a:srgbClr val="000000"/>
                </a:solidFill>
              </a:rPr>
              <a:t>The following slides are good reference too</a:t>
            </a:r>
          </a:p>
        </p:txBody>
      </p:sp>
    </p:spTree>
    <p:extLst>
      <p:ext uri="{BB962C8B-B14F-4D97-AF65-F5344CB8AC3E}">
        <p14:creationId xmlns:p14="http://schemas.microsoft.com/office/powerpoint/2010/main" val="316289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3DE0B-6FF3-4F1B-BDEC-05E3BB393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>
                <a:latin typeface="+mn-lt"/>
              </a:rPr>
              <a:t>SD and CG</a:t>
            </a:r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39CE701E-3F7A-45BB-825E-7CD998947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544993"/>
            <a:ext cx="8810821" cy="5313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687A77-C712-4D42-A490-B4ABABD0194D}"/>
              </a:ext>
            </a:extLst>
          </p:cNvPr>
          <p:cNvSpPr txBox="1"/>
          <p:nvPr/>
        </p:nvSpPr>
        <p:spPr>
          <a:xfrm>
            <a:off x="7680804" y="1739799"/>
            <a:ext cx="4829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/>
              <a:t>All coordinates (</a:t>
            </a:r>
            <a:r>
              <a:rPr lang="en-HK" dirty="0" err="1"/>
              <a:t>x</a:t>
            </a:r>
            <a:r>
              <a:rPr lang="en-HK" baseline="-25000" dirty="0" err="1"/>
              <a:t>i</a:t>
            </a:r>
            <a:r>
              <a:rPr lang="en-HK" dirty="0" err="1"/>
              <a:t>,y</a:t>
            </a:r>
            <a:r>
              <a:rPr lang="en-HK" baseline="-25000" dirty="0" err="1"/>
              <a:t>i</a:t>
            </a:r>
            <a:r>
              <a:rPr lang="en-HK" dirty="0" err="1"/>
              <a:t>,z</a:t>
            </a:r>
            <a:r>
              <a:rPr lang="en-HK" baseline="-25000" dirty="0" err="1"/>
              <a:t>i</a:t>
            </a:r>
            <a:r>
              <a:rPr lang="en-HK" dirty="0"/>
              <a:t>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0CF4625-4F69-46E2-AB4D-910465479A0E}"/>
              </a:ext>
            </a:extLst>
          </p:cNvPr>
          <p:cNvCxnSpPr>
            <a:cxnSpLocks/>
          </p:cNvCxnSpPr>
          <p:nvPr/>
        </p:nvCxnSpPr>
        <p:spPr>
          <a:xfrm flipH="1">
            <a:off x="6104152" y="1930400"/>
            <a:ext cx="1576652" cy="10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67300EA-CA60-4E3E-BBD3-AF79D59ADDD8}"/>
              </a:ext>
            </a:extLst>
          </p:cNvPr>
          <p:cNvSpPr txBox="1"/>
          <p:nvPr/>
        </p:nvSpPr>
        <p:spPr>
          <a:xfrm>
            <a:off x="4372163" y="278082"/>
            <a:ext cx="80985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/>
              <a:t>Gradient (vector) at current position, You can use analytic form or use numerical method to calculate it.</a:t>
            </a:r>
          </a:p>
          <a:p>
            <a:endParaRPr lang="en-HK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7CF173C-8F2F-4AE6-84FA-7F9189187EBC}"/>
              </a:ext>
            </a:extLst>
          </p:cNvPr>
          <p:cNvCxnSpPr>
            <a:cxnSpLocks/>
          </p:cNvCxnSpPr>
          <p:nvPr/>
        </p:nvCxnSpPr>
        <p:spPr>
          <a:xfrm flipH="1">
            <a:off x="5219953" y="901382"/>
            <a:ext cx="133223" cy="969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B31F415-A8AB-4358-BA13-3B1BCF77510E}"/>
              </a:ext>
            </a:extLst>
          </p:cNvPr>
          <p:cNvSpPr txBox="1"/>
          <p:nvPr/>
        </p:nvSpPr>
        <p:spPr>
          <a:xfrm>
            <a:off x="7686156" y="2209790"/>
            <a:ext cx="2567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/>
              <a:t>a scalar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6BE4FA3-A27D-4471-AD1C-5F219FF511F4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7302500" y="2394456"/>
            <a:ext cx="3836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6E753D7-B9C4-42A2-9416-FA3617869AC5}"/>
              </a:ext>
            </a:extLst>
          </p:cNvPr>
          <p:cNvSpPr txBox="1"/>
          <p:nvPr/>
        </p:nvSpPr>
        <p:spPr>
          <a:xfrm>
            <a:off x="7687670" y="3918515"/>
            <a:ext cx="25675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/>
              <a:t>The update of h</a:t>
            </a:r>
            <a:r>
              <a:rPr lang="en-HK" baseline="-25000" dirty="0"/>
              <a:t>i </a:t>
            </a:r>
            <a:r>
              <a:rPr lang="en-HK" dirty="0"/>
              <a:t>(also a vector) is different from </a:t>
            </a:r>
            <a:r>
              <a:rPr lang="en-HK" dirty="0" err="1"/>
              <a:t>g</a:t>
            </a:r>
            <a:r>
              <a:rPr lang="en-HK" baseline="-25000" dirty="0" err="1"/>
              <a:t>i</a:t>
            </a:r>
            <a:r>
              <a:rPr lang="en-HK" baseline="-25000" dirty="0"/>
              <a:t> </a:t>
            </a:r>
            <a:r>
              <a:rPr lang="en-HK" dirty="0"/>
              <a:t> above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0A9FD40-135E-4BA6-BE2B-A47A196F309F}"/>
              </a:ext>
            </a:extLst>
          </p:cNvPr>
          <p:cNvCxnSpPr>
            <a:cxnSpLocks/>
          </p:cNvCxnSpPr>
          <p:nvPr/>
        </p:nvCxnSpPr>
        <p:spPr>
          <a:xfrm flipH="1">
            <a:off x="6104152" y="4260938"/>
            <a:ext cx="15285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0CBFA20-1D95-4D78-9ECF-66028A7DA0B2}"/>
              </a:ext>
            </a:extLst>
          </p:cNvPr>
          <p:cNvSpPr txBox="1"/>
          <p:nvPr/>
        </p:nvSpPr>
        <p:spPr>
          <a:xfrm>
            <a:off x="7687670" y="5562004"/>
            <a:ext cx="2567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/>
              <a:t>a scalar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49D31C6F-77DB-43D7-B900-EBF158728C1A}"/>
              </a:ext>
            </a:extLst>
          </p:cNvPr>
          <p:cNvSpPr/>
          <p:nvPr/>
        </p:nvSpPr>
        <p:spPr>
          <a:xfrm flipH="1">
            <a:off x="2050472" y="1913514"/>
            <a:ext cx="481423" cy="1481611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HK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435FC7-5B62-4E53-A609-68464806C802}"/>
              </a:ext>
            </a:extLst>
          </p:cNvPr>
          <p:cNvSpPr txBox="1"/>
          <p:nvPr/>
        </p:nvSpPr>
        <p:spPr>
          <a:xfrm>
            <a:off x="353193" y="2375043"/>
            <a:ext cx="2567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/>
              <a:t>Loop over this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B526712B-FFBD-4EB7-A6EA-7918922D4895}"/>
              </a:ext>
            </a:extLst>
          </p:cNvPr>
          <p:cNvSpPr/>
          <p:nvPr/>
        </p:nvSpPr>
        <p:spPr>
          <a:xfrm flipH="1">
            <a:off x="1306490" y="4497848"/>
            <a:ext cx="481423" cy="1990820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HK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355272-A750-4B07-BE5B-B0B98DF72A1E}"/>
              </a:ext>
            </a:extLst>
          </p:cNvPr>
          <p:cNvSpPr txBox="1"/>
          <p:nvPr/>
        </p:nvSpPr>
        <p:spPr>
          <a:xfrm>
            <a:off x="-35692" y="4965919"/>
            <a:ext cx="2567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/>
              <a:t>Loop over this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DDDC1B73-AA87-12A2-5E8B-2A2B11319492}"/>
              </a:ext>
            </a:extLst>
          </p:cNvPr>
          <p:cNvSpPr txBox="1"/>
          <p:nvPr/>
        </p:nvSpPr>
        <p:spPr>
          <a:xfrm>
            <a:off x="4403029" y="3646201"/>
            <a:ext cx="2266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HK" dirty="0">
                <a:solidFill>
                  <a:schemeClr val="accent1"/>
                </a:solidFill>
              </a:rPr>
              <a:t>Page 42 in reading</a:t>
            </a:r>
            <a:endParaRPr lang="zh-HK" altLang="en-US" dirty="0">
              <a:solidFill>
                <a:schemeClr val="accent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21D7726D-8C96-AF31-2D41-EEEEFB223DCF}"/>
              </a:ext>
            </a:extLst>
          </p:cNvPr>
          <p:cNvSpPr txBox="1"/>
          <p:nvPr/>
        </p:nvSpPr>
        <p:spPr>
          <a:xfrm>
            <a:off x="7717842" y="6062566"/>
            <a:ext cx="3405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dirty="0"/>
              <a:t>To step in the ‘A-orthogonal’ direction</a:t>
            </a:r>
            <a:endParaRPr lang="zh-HK" altLang="en-US" dirty="0"/>
          </a:p>
        </p:txBody>
      </p:sp>
      <p:sp>
        <p:nvSpPr>
          <p:cNvPr id="9" name="TextBox 20">
            <a:extLst>
              <a:ext uri="{FF2B5EF4-FFF2-40B4-BE49-F238E27FC236}">
                <a16:creationId xmlns:a16="http://schemas.microsoft.com/office/drawing/2014/main" id="{6010A571-5F4D-7471-EC5F-3B5F23F48F69}"/>
              </a:ext>
            </a:extLst>
          </p:cNvPr>
          <p:cNvSpPr txBox="1"/>
          <p:nvPr/>
        </p:nvSpPr>
        <p:spPr>
          <a:xfrm>
            <a:off x="-18308" y="5631920"/>
            <a:ext cx="14880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>
                <a:solidFill>
                  <a:srgbClr val="FF0000"/>
                </a:solidFill>
              </a:rPr>
              <a:t>Loop until the step is sufficiently SMALL!</a:t>
            </a:r>
          </a:p>
        </p:txBody>
      </p:sp>
      <p:cxnSp>
        <p:nvCxnSpPr>
          <p:cNvPr id="10" name="Straight Arrow Connector 27">
            <a:extLst>
              <a:ext uri="{FF2B5EF4-FFF2-40B4-BE49-F238E27FC236}">
                <a16:creationId xmlns:a16="http://schemas.microsoft.com/office/drawing/2014/main" id="{ACF42839-22A3-95FE-7BDA-19EAFD74BC22}"/>
              </a:ext>
            </a:extLst>
          </p:cNvPr>
          <p:cNvCxnSpPr>
            <a:cxnSpLocks/>
          </p:cNvCxnSpPr>
          <p:nvPr/>
        </p:nvCxnSpPr>
        <p:spPr>
          <a:xfrm flipH="1">
            <a:off x="4403029" y="6378464"/>
            <a:ext cx="3314813" cy="14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85E52DD3-C773-C6B7-54DE-8314278A26C8}"/>
              </a:ext>
            </a:extLst>
          </p:cNvPr>
          <p:cNvSpPr txBox="1"/>
          <p:nvPr/>
        </p:nvSpPr>
        <p:spPr>
          <a:xfrm>
            <a:off x="7680804" y="2780440"/>
            <a:ext cx="3405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dirty="0"/>
              <a:t>To step in the negative  direction of the gradient</a:t>
            </a:r>
            <a:endParaRPr lang="zh-HK" altLang="en-US" dirty="0"/>
          </a:p>
        </p:txBody>
      </p:sp>
      <p:cxnSp>
        <p:nvCxnSpPr>
          <p:cNvPr id="22" name="Straight Arrow Connector 18">
            <a:extLst>
              <a:ext uri="{FF2B5EF4-FFF2-40B4-BE49-F238E27FC236}">
                <a16:creationId xmlns:a16="http://schemas.microsoft.com/office/drawing/2014/main" id="{591BBB58-E631-706F-045F-9848E69FFC47}"/>
              </a:ext>
            </a:extLst>
          </p:cNvPr>
          <p:cNvCxnSpPr>
            <a:cxnSpLocks/>
          </p:cNvCxnSpPr>
          <p:nvPr/>
        </p:nvCxnSpPr>
        <p:spPr>
          <a:xfrm flipH="1">
            <a:off x="5969000" y="3103605"/>
            <a:ext cx="17118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76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84C3C-0DBB-4DC3-85B7-91A886BDE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>
                <a:latin typeface="+mn-lt"/>
              </a:rPr>
              <a:t>Line minimization</a:t>
            </a:r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61490E8A-264A-41C2-8D8F-DA5322898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681" y="918988"/>
            <a:ext cx="9426036" cy="5364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358060A-C2D4-48EE-9716-EB753E3E8050}"/>
              </a:ext>
            </a:extLst>
          </p:cNvPr>
          <p:cNvSpPr/>
          <p:nvPr/>
        </p:nvSpPr>
        <p:spPr>
          <a:xfrm>
            <a:off x="2524437" y="5481376"/>
            <a:ext cx="2335427" cy="767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K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098B2C4-BAC0-4E99-9A55-E8C395CAA2A7}"/>
                  </a:ext>
                </a:extLst>
              </p:cNvPr>
              <p:cNvSpPr txBox="1"/>
              <p:nvPr/>
            </p:nvSpPr>
            <p:spPr>
              <a:xfrm>
                <a:off x="2321771" y="5654370"/>
                <a:ext cx="2653897" cy="78746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HK" sz="2400" i="1" smtClean="0"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HK" sz="2400" b="0" i="1" smtClean="0"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HK" sz="2400" b="0" i="1" smtClean="0"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𝑓</m:t>
                          </m:r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′(</m:t>
                          </m:r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)∙</m:t>
                          </m:r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sSup>
                            <m:sSupPr>
                              <m:ctrlPr>
                                <a:rPr lang="en-HK" sz="2400" b="0" i="1" smtClean="0"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HK" sz="2400" b="0" i="1" smtClean="0"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en-HK" sz="2400" b="0" i="1" smtClean="0"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𝑓</m:t>
                          </m:r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′′(</m:t>
                          </m:r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)∙</m:t>
                          </m:r>
                          <m:r>
                            <a:rPr lang="en-HK" sz="2400" b="0" i="1" smtClean="0">
                              <a:ea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HK" sz="24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098B2C4-BAC0-4E99-9A55-E8C395CAA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771" y="5654370"/>
                <a:ext cx="2653897" cy="7874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HK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F08990B-600B-4E8C-A918-E8324CE9286E}"/>
              </a:ext>
            </a:extLst>
          </p:cNvPr>
          <p:cNvCxnSpPr>
            <a:cxnSpLocks/>
          </p:cNvCxnSpPr>
          <p:nvPr/>
        </p:nvCxnSpPr>
        <p:spPr>
          <a:xfrm flipH="1" flipV="1">
            <a:off x="6464424" y="5252578"/>
            <a:ext cx="867714" cy="99582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AC1AEE8-4E0E-4C92-B12A-C2347E70B03C}"/>
              </a:ext>
            </a:extLst>
          </p:cNvPr>
          <p:cNvSpPr txBox="1"/>
          <p:nvPr/>
        </p:nvSpPr>
        <p:spPr>
          <a:xfrm>
            <a:off x="6434899" y="6223921"/>
            <a:ext cx="2567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dirty="0"/>
              <a:t>Recommend using this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E2500B0D-B2B0-D03E-48C4-5DA0F69B9981}"/>
              </a:ext>
            </a:extLst>
          </p:cNvPr>
          <p:cNvSpPr txBox="1"/>
          <p:nvPr/>
        </p:nvSpPr>
        <p:spPr>
          <a:xfrm>
            <a:off x="4859864" y="623669"/>
            <a:ext cx="528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dirty="0">
                <a:solidFill>
                  <a:srgbClr val="FF0000"/>
                </a:solidFill>
              </a:rPr>
              <a:t>Pick your methods!</a:t>
            </a:r>
          </a:p>
          <a:p>
            <a:r>
              <a:rPr lang="en-US" altLang="zh-HK" dirty="0">
                <a:solidFill>
                  <a:srgbClr val="FF0000"/>
                </a:solidFill>
              </a:rPr>
              <a:t>Does the first / second derivative exist?</a:t>
            </a:r>
          </a:p>
          <a:p>
            <a:r>
              <a:rPr lang="en-US" altLang="zh-HK" dirty="0">
                <a:solidFill>
                  <a:srgbClr val="FF0000"/>
                </a:solidFill>
              </a:rPr>
              <a:t>Numerical is general but slow!</a:t>
            </a:r>
          </a:p>
        </p:txBody>
      </p:sp>
    </p:spTree>
    <p:extLst>
      <p:ext uri="{BB962C8B-B14F-4D97-AF65-F5344CB8AC3E}">
        <p14:creationId xmlns:p14="http://schemas.microsoft.com/office/powerpoint/2010/main" val="39937665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7333</TotalTime>
  <Words>372</Words>
  <Application>Microsoft Office PowerPoint</Application>
  <PresentationFormat>寬螢幕</PresentationFormat>
  <Paragraphs>37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</vt:lpstr>
      <vt:lpstr>PHYS4061 Project A part Ⅳ</vt:lpstr>
      <vt:lpstr>Project A part Ⅳ Total energy minimization</vt:lpstr>
      <vt:lpstr>Recommended Reading</vt:lpstr>
      <vt:lpstr>SD and CG</vt:lpstr>
      <vt:lpstr>Line minimization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PHYS4061 Project A part I</dc:title>
  <dc:creator>CHONG, Yau Lun Felix</dc:creator>
  <cp:lastModifiedBy>CHAN, Ho Ming</cp:lastModifiedBy>
  <cp:revision>134</cp:revision>
  <dcterms:created xsi:type="dcterms:W3CDTF">2018-09-11T05:11:54Z</dcterms:created>
  <dcterms:modified xsi:type="dcterms:W3CDTF">2022-10-25T07:01:30Z</dcterms:modified>
</cp:coreProperties>
</file>